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60" r:id="rId2"/>
    <p:sldId id="269" r:id="rId3"/>
    <p:sldId id="270" r:id="rId4"/>
    <p:sldId id="271" r:id="rId5"/>
    <p:sldId id="272" r:id="rId6"/>
    <p:sldId id="273" r:id="rId7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1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2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433712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3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3840254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4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3816881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5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1960124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6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116231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18/03/2020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18/03/2020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18/03/2020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18/03/2020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77664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1.7 Licitaciones de obras e infraestructura pública y adquisiciones coordinados</a:t>
            </a: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6827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1.6 Asistencia a asambleas y reuniones de trabajo atendidas con organismos de planeación, protección civil y paramunicipales </a:t>
            </a: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15668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1.2 Reuniones de trabajo gestionadas con las direcciones adscritas a la dirección general</a:t>
            </a: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6827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1.5 Asistencia a asambleas y reuniones de trabajo atendidas con organismos de planeación, protección civil y paramunicipales </a:t>
            </a: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15668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1.3 Audiencias y reuniones celebradas con la comunidad en general</a:t>
            </a: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6827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1.4 Cursos, talleres y seminarios de información y capacitación atendidos</a:t>
            </a: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15668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 Dirección general representada en reuniones de trabajo convocadas por Presidencia y otras dependencias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4485899" y="3516661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2903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42784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42784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  <a:endCxn id="72" idx="2"/>
          </p:cNvCxnSpPr>
          <p:nvPr/>
        </p:nvCxnSpPr>
        <p:spPr>
          <a:xfrm rot="10800000">
            <a:off x="3084594" y="3336353"/>
            <a:ext cx="4506838" cy="18315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2020</a:t>
            </a: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stCxn id="70" idx="0"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stCxn id="71" idx="0"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stCxn id="72" idx="0"/>
            <a:endCxn id="35" idx="2"/>
          </p:cNvCxnSpPr>
          <p:nvPr/>
        </p:nvCxnSpPr>
        <p:spPr>
          <a:xfrm flipV="1">
            <a:off x="3084594" y="1777052"/>
            <a:ext cx="360328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stCxn id="73" idx="0"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7766491" y="4670471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1.8 Informe elaborado de los avances y evaluación de los resultados de la dependencia</a:t>
            </a:r>
          </a:p>
        </p:txBody>
      </p:sp>
      <p:cxnSp>
        <p:nvCxnSpPr>
          <p:cNvPr id="55" name="Conector: angular 54">
            <a:extLst>
              <a:ext uri="{FF2B5EF4-FFF2-40B4-BE49-F238E27FC236}">
                <a16:creationId xmlns:a16="http://schemas.microsoft.com/office/drawing/2014/main" id="{61607450-C1F0-4070-9898-0AAAD52FBDAB}"/>
              </a:ext>
            </a:extLst>
          </p:cNvPr>
          <p:cNvCxnSpPr>
            <a:cxnSpLocks/>
            <a:stCxn id="46" idx="1"/>
          </p:cNvCxnSpPr>
          <p:nvPr/>
        </p:nvCxnSpPr>
        <p:spPr>
          <a:xfrm rot="10800000">
            <a:off x="7591431" y="3516663"/>
            <a:ext cx="175061" cy="158596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: angular 57">
            <a:extLst>
              <a:ext uri="{FF2B5EF4-FFF2-40B4-BE49-F238E27FC236}">
                <a16:creationId xmlns:a16="http://schemas.microsoft.com/office/drawing/2014/main" id="{D951BCD3-A05C-4D6E-A5EA-F9AD50910EAB}"/>
              </a:ext>
            </a:extLst>
          </p:cNvPr>
          <p:cNvCxnSpPr>
            <a:cxnSpLocks/>
            <a:stCxn id="114" idx="0"/>
          </p:cNvCxnSpPr>
          <p:nvPr/>
        </p:nvCxnSpPr>
        <p:spPr>
          <a:xfrm rot="16200000" flipV="1">
            <a:off x="8211930" y="2893738"/>
            <a:ext cx="182733" cy="142373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Diagrama de flujo: proceso 30">
            <a:extLst>
              <a:ext uri="{FF2B5EF4-FFF2-40B4-BE49-F238E27FC236}">
                <a16:creationId xmlns:a16="http://schemas.microsoft.com/office/drawing/2014/main" id="{2F59A323-57CB-447A-BF63-D1C3E631D334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sp>
        <p:nvSpPr>
          <p:cNvPr id="71" name="Diagrama de flujo: proceso 30">
            <a:extLst>
              <a:ext uri="{FF2B5EF4-FFF2-40B4-BE49-F238E27FC236}">
                <a16:creationId xmlns:a16="http://schemas.microsoft.com/office/drawing/2014/main" id="{D11C70A4-64E8-4AD5-8CD1-2ECA8CE3F765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id="{5D35F76F-F125-49C9-88B0-9ABEAAD2D74B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:a16="http://schemas.microsoft.com/office/drawing/2014/main" id="{CA9287E6-8578-4FA9-8DE1-4F7413C852DF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sp>
        <p:nvSpPr>
          <p:cNvPr id="30" name="CuadroTexto 1">
            <a:extLst>
              <a:ext uri="{FF2B5EF4-FFF2-40B4-BE49-F238E27FC236}">
                <a16:creationId xmlns:a16="http://schemas.microsoft.com/office/drawing/2014/main" id="{CC85AC0D-8D7D-4DDB-A6D8-9E3D9C007DA7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46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77664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2.7 Números oficiales autorizados</a:t>
            </a:r>
          </a:p>
          <a:p>
            <a:pPr algn="ctr">
              <a:defRPr/>
            </a:pP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6827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2.6 Modificación de proyecto autorizado</a:t>
            </a: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15668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 Informe de factibilidad de uso de suelo expedido</a:t>
            </a: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6827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2.5 Proyecto autorizado</a:t>
            </a: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15668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2.3 Licencia de uso de suelo expedida</a:t>
            </a: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6827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2.4 Dictamen técnico informativo elaborado</a:t>
            </a: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15668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 Constancias de zonificación otorgadas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4485899" y="3516661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2903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42784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42784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</p:cNvCxnSpPr>
          <p:nvPr/>
        </p:nvCxnSpPr>
        <p:spPr>
          <a:xfrm rot="10800000">
            <a:off x="5594024" y="3336353"/>
            <a:ext cx="1997408" cy="18315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2020</a:t>
            </a: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3222761" y="1777052"/>
            <a:ext cx="346511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7766491" y="4670471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2.8 Nomenclatura autorizada</a:t>
            </a:r>
          </a:p>
        </p:txBody>
      </p:sp>
      <p:sp>
        <p:nvSpPr>
          <p:cNvPr id="30" name="Diagrama de flujo: proceso 30">
            <a:extLst>
              <a:ext uri="{FF2B5EF4-FFF2-40B4-BE49-F238E27FC236}">
                <a16:creationId xmlns:a16="http://schemas.microsoft.com/office/drawing/2014/main" id="{5C4FF4F0-B69B-44F2-BF85-43511EB20A8D}"/>
              </a:ext>
            </a:extLst>
          </p:cNvPr>
          <p:cNvSpPr/>
          <p:nvPr/>
        </p:nvSpPr>
        <p:spPr>
          <a:xfrm>
            <a:off x="7766491" y="5689735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2.9 Folio informativo general otorgado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7591430" y="3514237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stCxn id="30" idx="1"/>
            <a:endCxn id="143" idx="3"/>
          </p:cNvCxnSpPr>
          <p:nvPr/>
        </p:nvCxnSpPr>
        <p:spPr>
          <a:xfrm flipH="1" flipV="1">
            <a:off x="7429845" y="6115429"/>
            <a:ext cx="336646" cy="64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stCxn id="46" idx="1"/>
            <a:endCxn id="77" idx="3"/>
          </p:cNvCxnSpPr>
          <p:nvPr/>
        </p:nvCxnSpPr>
        <p:spPr>
          <a:xfrm flipH="1">
            <a:off x="7429846" y="5102623"/>
            <a:ext cx="336645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7429846" y="4121179"/>
            <a:ext cx="336644" cy="7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4475333" y="3515400"/>
            <a:ext cx="1118692" cy="15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E1F1B112-5BA1-4314-B72B-BA137682038E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4ACF727D-B568-4123-82C5-D76AD5D3915D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F10E55CE-4ECF-4E09-9CF9-6D61CADF0243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sp>
        <p:nvSpPr>
          <p:cNvPr id="54" name="Diagrama de flujo: proceso 30">
            <a:extLst>
              <a:ext uri="{FF2B5EF4-FFF2-40B4-BE49-F238E27FC236}">
                <a16:creationId xmlns:a16="http://schemas.microsoft.com/office/drawing/2014/main" id="{6AB10D4F-BF89-43F5-9506-F0B273500E12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sp>
        <p:nvSpPr>
          <p:cNvPr id="36" name="CuadroTexto 1">
            <a:extLst>
              <a:ext uri="{FF2B5EF4-FFF2-40B4-BE49-F238E27FC236}">
                <a16:creationId xmlns:a16="http://schemas.microsoft.com/office/drawing/2014/main" id="{C79D8337-4A3B-4928-B859-5886A70D254F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21009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46" grpId="0" animBg="1"/>
      <p:bldP spid="3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77664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2.16 Propuestas técnicas elaboradas</a:t>
            </a: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6827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2.15 Licencias y autorizaciones revocadas</a:t>
            </a: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15668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2.11 Convenio / autorización otorgado</a:t>
            </a: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6827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2.14 Congruencia de zona federal marítimo terrestre dictaminada</a:t>
            </a: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15668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2.12 Acta de entrega / recepción elaborada</a:t>
            </a: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6827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2.13 instauración de régimen de condominio autorizada</a:t>
            </a: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15668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2.10 Proyecto ejecutivo de urbanización autorizado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4485899" y="3516661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2903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42784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42784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</p:cNvCxnSpPr>
          <p:nvPr/>
        </p:nvCxnSpPr>
        <p:spPr>
          <a:xfrm rot="10800000">
            <a:off x="5594024" y="3336353"/>
            <a:ext cx="1997408" cy="18315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2020</a:t>
            </a: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3222761" y="1777052"/>
            <a:ext cx="346511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7766491" y="4670471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2.17 Licencia expedidas para construcción, ampliación, modificación y prorrogas</a:t>
            </a:r>
          </a:p>
        </p:txBody>
      </p:sp>
      <p:sp>
        <p:nvSpPr>
          <p:cNvPr id="30" name="Diagrama de flujo: proceso 30">
            <a:extLst>
              <a:ext uri="{FF2B5EF4-FFF2-40B4-BE49-F238E27FC236}">
                <a16:creationId xmlns:a16="http://schemas.microsoft.com/office/drawing/2014/main" id="{5C4FF4F0-B69B-44F2-BF85-43511EB20A8D}"/>
              </a:ext>
            </a:extLst>
          </p:cNvPr>
          <p:cNvSpPr/>
          <p:nvPr/>
        </p:nvSpPr>
        <p:spPr>
          <a:xfrm>
            <a:off x="7766491" y="5689735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2.18 Certificado de terminación de obra expedido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7591430" y="3514237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stCxn id="30" idx="1"/>
            <a:endCxn id="143" idx="3"/>
          </p:cNvCxnSpPr>
          <p:nvPr/>
        </p:nvCxnSpPr>
        <p:spPr>
          <a:xfrm flipH="1" flipV="1">
            <a:off x="7429845" y="6115429"/>
            <a:ext cx="336646" cy="64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stCxn id="46" idx="1"/>
            <a:endCxn id="77" idx="3"/>
          </p:cNvCxnSpPr>
          <p:nvPr/>
        </p:nvCxnSpPr>
        <p:spPr>
          <a:xfrm flipH="1">
            <a:off x="7429846" y="5102623"/>
            <a:ext cx="336645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7429846" y="4121179"/>
            <a:ext cx="336644" cy="7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4475333" y="3515400"/>
            <a:ext cx="1118692" cy="15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agrama de flujo: proceso 30">
            <a:extLst>
              <a:ext uri="{FF2B5EF4-FFF2-40B4-BE49-F238E27FC236}">
                <a16:creationId xmlns:a16="http://schemas.microsoft.com/office/drawing/2014/main" id="{826B7785-0FD3-47DA-AB6D-F49E87F88E31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8B17F53E-8AFD-4EE2-B176-D3E68516297C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85962F7C-FEDA-4F43-B1FD-C93B3BDB8684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DBF0656F-E0C1-473E-AA2B-C4D3AD1EEE56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sp>
        <p:nvSpPr>
          <p:cNvPr id="36" name="CuadroTexto 1">
            <a:extLst>
              <a:ext uri="{FF2B5EF4-FFF2-40B4-BE49-F238E27FC236}">
                <a16:creationId xmlns:a16="http://schemas.microsoft.com/office/drawing/2014/main" id="{819B3547-8547-4045-834C-30E8416897CD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2173564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46" grpId="0" animBg="1"/>
      <p:bldP spid="30" grpId="0" animBg="1"/>
      <p:bldP spid="49" grpId="0" animBg="1"/>
      <p:bldP spid="51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77664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2.25 Cursos realizados de capacitación al personal de la dirección</a:t>
            </a: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6827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2.24 Cursos realizados de capacitación para directores responsables de obra</a:t>
            </a: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15668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2.20 Dictamen técnico de uso de vía pública expedido</a:t>
            </a: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6827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2.23 Inspecciones realizadas a obras </a:t>
            </a: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15668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2.21 Permiso otorgado para la modificación de superficies de terreno </a:t>
            </a: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6827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2.22 Licencia expedida para anuncio publicitario</a:t>
            </a: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15668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2.19 Alineamientos y números oficiales otorgados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4485899" y="3516661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2903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42784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42784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</p:cNvCxnSpPr>
          <p:nvPr/>
        </p:nvCxnSpPr>
        <p:spPr>
          <a:xfrm rot="10800000">
            <a:off x="5594024" y="3336353"/>
            <a:ext cx="1997408" cy="18315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2020</a:t>
            </a: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3222761" y="1777052"/>
            <a:ext cx="346511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7766491" y="4670471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2.26 Director responsable de obra registrado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7591430" y="3514237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endCxn id="143" idx="3"/>
          </p:cNvCxnSpPr>
          <p:nvPr/>
        </p:nvCxnSpPr>
        <p:spPr>
          <a:xfrm flipH="1" flipV="1">
            <a:off x="7429845" y="6115429"/>
            <a:ext cx="336646" cy="64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stCxn id="46" idx="1"/>
            <a:endCxn id="77" idx="3"/>
          </p:cNvCxnSpPr>
          <p:nvPr/>
        </p:nvCxnSpPr>
        <p:spPr>
          <a:xfrm flipH="1">
            <a:off x="7429846" y="5102623"/>
            <a:ext cx="336645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7429846" y="4121179"/>
            <a:ext cx="336644" cy="7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4475333" y="3515400"/>
            <a:ext cx="1118692" cy="15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agrama de flujo: proceso 30">
            <a:extLst>
              <a:ext uri="{FF2B5EF4-FFF2-40B4-BE49-F238E27FC236}">
                <a16:creationId xmlns:a16="http://schemas.microsoft.com/office/drawing/2014/main" id="{F83A1385-ADDB-4A96-B890-8D7C99E0D7AB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programa y ejecuta con estricto control de la calidad y la normatividad</a:t>
            </a:r>
          </a:p>
        </p:txBody>
      </p: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314AEDFB-6B7B-41CF-BCB1-BEAC9DF14F94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4E15B416-9504-41E6-85E3-C598334FDA58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A5986012-B29E-4AF5-9994-09C124B9C34C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sp>
        <p:nvSpPr>
          <p:cNvPr id="33" name="CuadroTexto 1">
            <a:extLst>
              <a:ext uri="{FF2B5EF4-FFF2-40B4-BE49-F238E27FC236}">
                <a16:creationId xmlns:a16="http://schemas.microsoft.com/office/drawing/2014/main" id="{5263D63E-C52C-49BD-BC4B-C173010C1D06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119529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46" grpId="0" animBg="1"/>
      <p:bldP spid="49" grpId="0" animBg="1"/>
      <p:bldP spid="51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93666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3.7 Vialidades urbanas y rurales mantenidas y conservadas</a:t>
            </a: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62829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3.6 Obra pública gestionada</a:t>
            </a: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31670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3.2  Evaluaciones técnicas realizadas para proyectos y presupuestos de obras públicas</a:t>
            </a: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62829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3.5 Informe trimestral elaborado de avance financiero de obras ejecutadas</a:t>
            </a: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31670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3.3 Audiencias en el despacho otorgadas a solicitantes en general</a:t>
            </a: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62829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3.4 Informe mensual elaborado financiero y de obra ejecutada</a:t>
            </a: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31670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3.1 Expedientes integrados para la ejecución de obra pública 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6096000" y="3533597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58905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58786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58786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  <a:endCxn id="36" idx="2"/>
          </p:cNvCxnSpPr>
          <p:nvPr/>
        </p:nvCxnSpPr>
        <p:spPr>
          <a:xfrm rot="10800000">
            <a:off x="7959409" y="3336353"/>
            <a:ext cx="1238956" cy="19482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2020</a:t>
            </a: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36" name="Diagrama de flujo: proceso 30">
            <a:extLst>
              <a:ext uri="{FF2B5EF4-FFF2-40B4-BE49-F238E27FC236}">
                <a16:creationId xmlns:a16="http://schemas.microsoft.com/office/drawing/2014/main" id="{757B9F89-64C1-4BCA-809A-B94FC9AA09A2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stCxn id="36" idx="0"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id="{FDD907CF-8504-45D1-8C28-CA602FA8AEAF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stCxn id="40" idx="0"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Diagrama de flujo: proceso 30">
            <a:extLst>
              <a:ext uri="{FF2B5EF4-FFF2-40B4-BE49-F238E27FC236}">
                <a16:creationId xmlns:a16="http://schemas.microsoft.com/office/drawing/2014/main" id="{A3E88F7A-B818-4B0A-9679-A92B461FBCF3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stCxn id="42" idx="0"/>
            <a:endCxn id="35" idx="2"/>
          </p:cNvCxnSpPr>
          <p:nvPr/>
        </p:nvCxnSpPr>
        <p:spPr>
          <a:xfrm flipV="1">
            <a:off x="3084594" y="1777052"/>
            <a:ext cx="360328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6B7D6FA4-7C5A-4D0A-95F6-5F14E4080D5D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stCxn id="44" idx="0"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9366691" y="4670471"/>
            <a:ext cx="2497342" cy="1012807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3.8 Diversas infraestructuras  públicas (parques, jardines, monumentos, escuelas, edificios, vialidades) mantenidas y conservadas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9198365" y="3531173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endCxn id="143" idx="3"/>
          </p:cNvCxnSpPr>
          <p:nvPr/>
        </p:nvCxnSpPr>
        <p:spPr>
          <a:xfrm flipH="1" flipV="1">
            <a:off x="9030045" y="6115429"/>
            <a:ext cx="336646" cy="64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stCxn id="46" idx="1"/>
            <a:endCxn id="77" idx="3"/>
          </p:cNvCxnSpPr>
          <p:nvPr/>
        </p:nvCxnSpPr>
        <p:spPr>
          <a:xfrm flipH="1" flipV="1">
            <a:off x="9030046" y="5107011"/>
            <a:ext cx="336645" cy="698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9030046" y="4121179"/>
            <a:ext cx="336644" cy="7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6088409" y="3531173"/>
            <a:ext cx="187099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1">
            <a:extLst>
              <a:ext uri="{FF2B5EF4-FFF2-40B4-BE49-F238E27FC236}">
                <a16:creationId xmlns:a16="http://schemas.microsoft.com/office/drawing/2014/main" id="{70DB4944-BD63-4CD1-A87B-5B9DCE5F2743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285982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36" grpId="0" animBg="1"/>
      <p:bldP spid="40" grpId="0" animBg="1"/>
      <p:bldP spid="42" grpId="0" animBg="1"/>
      <p:bldP spid="44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93666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4.7 Programas especiales gestionados en comunidades rurales </a:t>
            </a: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62829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4.6 Proyectos productivos en área rural atendidos y evaluados</a:t>
            </a:r>
          </a:p>
          <a:p>
            <a:pPr algn="ctr">
              <a:defRPr/>
            </a:pP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31670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4.2 Jornadas comunitarias coordinadas en el área rural </a:t>
            </a: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62829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4.5 Platica de temas sociales en áreas rurales coordinada entre dependencias  </a:t>
            </a: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31670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4.3 Ciudadanos del área rural atendidos </a:t>
            </a: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62829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4.4 Actividades de participación juvenil promovidas </a:t>
            </a: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31670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 Reuniones coordinadas del consejo de desarrollo sustentable</a:t>
            </a:r>
          </a:p>
          <a:p>
            <a:pPr algn="ctr">
              <a:defRPr/>
            </a:pP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6096000" y="3533597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58905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58786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58786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  <a:endCxn id="44" idx="2"/>
          </p:cNvCxnSpPr>
          <p:nvPr/>
        </p:nvCxnSpPr>
        <p:spPr>
          <a:xfrm flipV="1">
            <a:off x="9198365" y="3336353"/>
            <a:ext cx="1132307" cy="19482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2020</a:t>
            </a: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36" name="Diagrama de flujo: proceso 30">
            <a:extLst>
              <a:ext uri="{FF2B5EF4-FFF2-40B4-BE49-F238E27FC236}">
                <a16:creationId xmlns:a16="http://schemas.microsoft.com/office/drawing/2014/main" id="{757B9F89-64C1-4BCA-809A-B94FC9AA09A2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stCxn id="36" idx="0"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id="{FDD907CF-8504-45D1-8C28-CA602FA8AEAF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stCxn id="40" idx="0"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Diagrama de flujo: proceso 30">
            <a:extLst>
              <a:ext uri="{FF2B5EF4-FFF2-40B4-BE49-F238E27FC236}">
                <a16:creationId xmlns:a16="http://schemas.microsoft.com/office/drawing/2014/main" id="{A3E88F7A-B818-4B0A-9679-A92B461FBCF3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stCxn id="42" idx="0"/>
            <a:endCxn id="35" idx="2"/>
          </p:cNvCxnSpPr>
          <p:nvPr/>
        </p:nvCxnSpPr>
        <p:spPr>
          <a:xfrm flipV="1">
            <a:off x="3084594" y="1777052"/>
            <a:ext cx="360328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6B7D6FA4-7C5A-4D0A-95F6-5F14E4080D5D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stCxn id="44" idx="0"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9366691" y="4670471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4.8 Trabajos de rehabilitación realizados en caminos y accesos del área rural 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9198365" y="3531173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endCxn id="143" idx="3"/>
          </p:cNvCxnSpPr>
          <p:nvPr/>
        </p:nvCxnSpPr>
        <p:spPr>
          <a:xfrm flipH="1" flipV="1">
            <a:off x="9030045" y="6115429"/>
            <a:ext cx="336646" cy="64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stCxn id="46" idx="1"/>
            <a:endCxn id="77" idx="3"/>
          </p:cNvCxnSpPr>
          <p:nvPr/>
        </p:nvCxnSpPr>
        <p:spPr>
          <a:xfrm flipH="1">
            <a:off x="9030046" y="5102623"/>
            <a:ext cx="336645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9030046" y="4121179"/>
            <a:ext cx="336644" cy="7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6088410" y="3531173"/>
            <a:ext cx="315716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agrama de flujo: proceso 30">
            <a:extLst>
              <a:ext uri="{FF2B5EF4-FFF2-40B4-BE49-F238E27FC236}">
                <a16:creationId xmlns:a16="http://schemas.microsoft.com/office/drawing/2014/main" id="{80EA73CA-CDB3-438F-B4F0-4B5F2EEA6453}"/>
              </a:ext>
            </a:extLst>
          </p:cNvPr>
          <p:cNvSpPr/>
          <p:nvPr/>
        </p:nvSpPr>
        <p:spPr>
          <a:xfrm>
            <a:off x="9366690" y="5667281"/>
            <a:ext cx="2497343" cy="904089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4.9 Productores de las comunidades rurales asesorados para formulas solicitudes ante autoridades </a:t>
            </a:r>
          </a:p>
        </p:txBody>
      </p:sp>
      <p:sp>
        <p:nvSpPr>
          <p:cNvPr id="51" name="CuadroTexto 1">
            <a:extLst>
              <a:ext uri="{FF2B5EF4-FFF2-40B4-BE49-F238E27FC236}">
                <a16:creationId xmlns:a16="http://schemas.microsoft.com/office/drawing/2014/main" id="{CE377425-8F01-43D9-8EB9-F7C9ACC8A85E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22011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36" grpId="0" animBg="1"/>
      <p:bldP spid="40" grpId="0" animBg="1"/>
      <p:bldP spid="42" grpId="0" animBg="1"/>
      <p:bldP spid="44" grpId="0" animBg="1"/>
      <p:bldP spid="46" grpId="0" animBg="1"/>
      <p:bldP spid="4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2480</TotalTime>
  <Words>1189</Words>
  <Application>Microsoft Office PowerPoint</Application>
  <PresentationFormat>Panorámica</PresentationFormat>
  <Paragraphs>123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82</cp:revision>
  <cp:lastPrinted>2020-02-24T19:27:13Z</cp:lastPrinted>
  <dcterms:created xsi:type="dcterms:W3CDTF">2020-01-30T03:52:29Z</dcterms:created>
  <dcterms:modified xsi:type="dcterms:W3CDTF">2020-03-18T17:09:27Z</dcterms:modified>
</cp:coreProperties>
</file>